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61" r:id="rId3"/>
  </p:sldIdLst>
  <p:sldSz cx="6858000" cy="9906000" type="A4"/>
  <p:notesSz cx="6858000" cy="9144000"/>
  <p:embeddedFontLst>
    <p:embeddedFont>
      <p:font typeface="Google Sans" pitchFamily="2" charset="0"/>
      <p:regular r:id="rId5"/>
      <p:bold r:id="rId6"/>
      <p:italic r:id="rId7"/>
      <p:boldItalic r:id="rId8"/>
    </p:embeddedFont>
    <p:embeddedFont>
      <p:font typeface="Google Sans SemiBold" pitchFamily="2" charset="0"/>
      <p:regular r:id="rId9"/>
      <p:bold r:id="rId10"/>
      <p:italic r:id="rId11"/>
      <p:boldItalic r:id="rId12"/>
    </p:embeddedFont>
    <p:embeddedFont>
      <p:font typeface="Lato" panose="020F0502020204030203" pitchFamily="34" charset="77"/>
      <p:regular r:id="rId13"/>
      <p:bold r:id="rId14"/>
      <p:italic r:id="rId15"/>
      <p:boldItalic r:id="rId16"/>
    </p:embeddedFont>
    <p:embeddedFont>
      <p:font typeface="Open Sans" pitchFamily="2" charset="0"/>
      <p:regular r:id="rId17"/>
      <p:bold r:id="rId18"/>
      <p:italic r:id="rId19"/>
      <p:boldItalic r:id="rId20"/>
    </p:embeddedFont>
    <p:embeddedFont>
      <p:font typeface="Open Sans ExtraBold" pitchFamily="2" charset="0"/>
      <p:bold r:id="rId21"/>
      <p:italic r:id="rId22"/>
      <p:boldItalic r:id="rId23"/>
    </p:embeddedFont>
    <p:embeddedFont>
      <p:font typeface="Open Sans Light" pitchFamily="2" charset="0"/>
      <p:regular r:id="rId24"/>
      <p:italic r:id="rId25"/>
    </p:embeddedFont>
    <p:embeddedFont>
      <p:font typeface="PT Sans Narrow" panose="020B0506020203020204" pitchFamily="34" charset="77"/>
      <p:regular r:id="rId26"/>
      <p:bold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Work Sans" pitchFamily="2" charset="77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6588"/>
    <p:restoredTop sz="94720"/>
  </p:normalViewPr>
  <p:slideViewPr>
    <p:cSldViewPr snapToGrid="0">
      <p:cViewPr varScale="1">
        <p:scale>
          <a:sx n="146" d="100"/>
          <a:sy n="146" d="100"/>
        </p:scale>
        <p:origin x="744" y="184"/>
      </p:cViewPr>
      <p:guideLst>
        <p:guide orient="horz" pos="312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9" Type="http://schemas.openxmlformats.org/officeDocument/2006/relationships/tableStyles" Target="tableStyles.xml"/><Relationship Id="rId21" Type="http://schemas.openxmlformats.org/officeDocument/2006/relationships/font" Target="fonts/font17.fntdata"/><Relationship Id="rId34" Type="http://schemas.openxmlformats.org/officeDocument/2006/relationships/font" Target="fonts/font30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33" Type="http://schemas.openxmlformats.org/officeDocument/2006/relationships/font" Target="fonts/font29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32" Type="http://schemas.openxmlformats.org/officeDocument/2006/relationships/font" Target="fonts/font28.fntdata"/><Relationship Id="rId37" Type="http://schemas.openxmlformats.org/officeDocument/2006/relationships/viewProps" Target="viewProps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font" Target="fonts/font24.fntdata"/><Relationship Id="rId36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font" Target="fonts/font27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font" Target="fonts/font23.fntdata"/><Relationship Id="rId30" Type="http://schemas.openxmlformats.org/officeDocument/2006/relationships/font" Target="fonts/font26.fntdata"/><Relationship Id="rId35" Type="http://schemas.openxmlformats.org/officeDocument/2006/relationships/font" Target="fonts/font31.fntdata"/><Relationship Id="rId8" Type="http://schemas.openxmlformats.org/officeDocument/2006/relationships/font" Target="fonts/font4.fntdata"/><Relationship Id="rId3" Type="http://schemas.openxmlformats.org/officeDocument/2006/relationships/slide" Target="slides/slid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43138" y="685800"/>
            <a:ext cx="23733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16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e3a6309cc6_3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3138" y="685800"/>
            <a:ext cx="2373312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e3a6309cc6_3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51814" y="1446634"/>
            <a:ext cx="6559891" cy="62028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51809" y="2723697"/>
            <a:ext cx="2714824" cy="71825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61"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49056" y="2661666"/>
            <a:ext cx="6559891" cy="62028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51813" y="1477648"/>
            <a:ext cx="0" cy="8460341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6708953" y="1477648"/>
            <a:ext cx="0" cy="8460341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362051"/>
            <a:ext cx="3114728" cy="735042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2866632" y="2823659"/>
            <a:ext cx="4355324" cy="735042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2866632" y="7057695"/>
            <a:ext cx="4355324" cy="735042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66500" y="3359072"/>
            <a:ext cx="2712706" cy="45618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80669" tIns="80669" rIns="80669" bIns="80669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77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677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2879206" y="2809280"/>
            <a:ext cx="3824206" cy="44318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80669" tIns="80669" rIns="80669" bIns="80669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77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677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2879206" y="7055528"/>
            <a:ext cx="3824206" cy="44318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80669" tIns="80669" rIns="80669" bIns="80669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77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677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51814" y="1446634"/>
            <a:ext cx="6559891" cy="62028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51809" y="2723697"/>
            <a:ext cx="2714824" cy="71825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61"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49056" y="2661666"/>
            <a:ext cx="6559891" cy="62028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51813" y="1477648"/>
            <a:ext cx="0" cy="8460341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6708953" y="1477648"/>
            <a:ext cx="0" cy="8460341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362051"/>
            <a:ext cx="3114728" cy="735042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2866632" y="2823659"/>
            <a:ext cx="4355324" cy="735042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2866632" y="7057695"/>
            <a:ext cx="4355324" cy="735042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66500" y="3359072"/>
            <a:ext cx="2712706" cy="45618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80669" tIns="80669" rIns="80669" bIns="80669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77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677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2879206" y="2809280"/>
            <a:ext cx="3824206" cy="44318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80669" tIns="80669" rIns="80669" bIns="80669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77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677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2879206" y="7055528"/>
            <a:ext cx="3824206" cy="443182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80669" tIns="80669" rIns="80669" bIns="80669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77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677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41066" y="434318"/>
            <a:ext cx="6581382" cy="46266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3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1853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555677" y="933686"/>
            <a:ext cx="3746647" cy="50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59"/>
              </a:spcAft>
              <a:buNone/>
            </a:pPr>
            <a:r>
              <a:rPr lang="en" sz="1059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059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044154" y="3338046"/>
            <a:ext cx="2678294" cy="245788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006919" y="5805805"/>
            <a:ext cx="2712706" cy="28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71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971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2690643" y="888246"/>
            <a:ext cx="0" cy="5834636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51804" y="890018"/>
            <a:ext cx="16147" cy="90480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67952" y="887110"/>
            <a:ext cx="6689777" cy="5817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67930" y="917642"/>
            <a:ext cx="6689727" cy="5812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6590795" y="-16072"/>
            <a:ext cx="1580730" cy="10380588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61"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134195" y="1451040"/>
            <a:ext cx="2678294" cy="245788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450044" y="9513541"/>
            <a:ext cx="2719059" cy="28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71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67956" y="7502034"/>
            <a:ext cx="6689647" cy="2229795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61"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2672643" y="888246"/>
            <a:ext cx="18000" cy="8700545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51782" y="889917"/>
            <a:ext cx="16147" cy="90480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67930" y="887011"/>
            <a:ext cx="6689727" cy="5812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67930" y="917642"/>
            <a:ext cx="6689727" cy="5812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6590795" y="-16072"/>
            <a:ext cx="1580730" cy="10380588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61"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56230" y="920341"/>
            <a:ext cx="1993235" cy="3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24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324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51786" y="1025055"/>
            <a:ext cx="121604" cy="184364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272399" y="2758955"/>
            <a:ext cx="1993235" cy="3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24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324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67955" y="2863668"/>
            <a:ext cx="121604" cy="184364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56230" y="5318059"/>
            <a:ext cx="1993235" cy="3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24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324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51786" y="5422773"/>
            <a:ext cx="121604" cy="184364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188941" y="8988223"/>
            <a:ext cx="2719059" cy="28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71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278467" y="7388683"/>
            <a:ext cx="5535265" cy="366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24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324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51786" y="7492538"/>
            <a:ext cx="121604" cy="184364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3577743" y="4589345"/>
            <a:ext cx="2678294" cy="245788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41066" y="59091"/>
            <a:ext cx="6581382" cy="46266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3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1853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555677" y="483413"/>
            <a:ext cx="3746647" cy="50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59"/>
              </a:spcAft>
              <a:buNone/>
            </a:pPr>
            <a:r>
              <a:rPr lang="en" sz="1059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059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073842" y="3977557"/>
            <a:ext cx="2799000" cy="28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71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971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517390" y="7077614"/>
            <a:ext cx="2799000" cy="28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71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971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368791" y="306312"/>
            <a:ext cx="24882" cy="8644114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357110" y="1280771"/>
            <a:ext cx="6095647" cy="70934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6464328" y="6131"/>
            <a:ext cx="24882" cy="8644114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386603" y="3226955"/>
            <a:ext cx="6084794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407184" y="3452091"/>
            <a:ext cx="0" cy="5526773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368802" y="1481459"/>
            <a:ext cx="2080390" cy="403911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368802" y="3226955"/>
            <a:ext cx="2080390" cy="403911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416510" y="3226955"/>
            <a:ext cx="2424694" cy="403911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368791" y="6497785"/>
            <a:ext cx="2080390" cy="403911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354794" y="1504381"/>
            <a:ext cx="1718206" cy="341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61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sz="1161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20177" y="3226953"/>
            <a:ext cx="1587441" cy="341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61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sz="1161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549904" y="6502672"/>
            <a:ext cx="1718206" cy="341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61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sz="1161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395956" y="3226954"/>
            <a:ext cx="1476529" cy="341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61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sz="1161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364787" y="1910286"/>
            <a:ext cx="6084794" cy="1011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59"/>
              </a:spcAft>
              <a:buNone/>
            </a:pPr>
            <a:endParaRPr sz="1059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386592" y="3856026"/>
            <a:ext cx="2742618" cy="233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426" tIns="80669" rIns="80669" bIns="80669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59"/>
              </a:spcAft>
              <a:buNone/>
            </a:pPr>
            <a:endParaRPr sz="1059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386603" y="6943921"/>
            <a:ext cx="2742618" cy="2221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426" tIns="80669" rIns="80669" bIns="80669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59"/>
              </a:spcAft>
              <a:buNone/>
            </a:pPr>
            <a:endParaRPr sz="1059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446052" y="3978062"/>
            <a:ext cx="2840294" cy="2564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426" tIns="80669" rIns="80669" bIns="80669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59"/>
              </a:spcAft>
              <a:buNone/>
            </a:pPr>
            <a:endParaRPr sz="1059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3691390" y="9088305"/>
            <a:ext cx="2723559" cy="28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059"/>
              </a:spcAft>
              <a:buNone/>
            </a:pPr>
            <a:endParaRPr sz="971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41066" y="434318"/>
            <a:ext cx="6581382" cy="46266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3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1853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555677" y="933686"/>
            <a:ext cx="3746647" cy="50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59"/>
              </a:spcAft>
              <a:buNone/>
            </a:pPr>
            <a:r>
              <a:rPr lang="en" sz="1059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059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3596614" y="6105765"/>
            <a:ext cx="2678294" cy="245788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3536261" y="8563651"/>
            <a:ext cx="2799000" cy="28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71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971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25" userDrawn="1">
          <p15:clr>
            <a:srgbClr val="FA7B17"/>
          </p15:clr>
        </p15:guide>
        <p15:guide id="2" orient="horz" pos="2878" userDrawn="1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425500" y="9029165"/>
            <a:ext cx="4432500" cy="876909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6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029165"/>
            <a:ext cx="3651882" cy="876909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6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84134" y="1371411"/>
            <a:ext cx="6689727" cy="5812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84134" y="4474151"/>
            <a:ext cx="6689727" cy="5812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381176" y="1599739"/>
            <a:ext cx="1410353" cy="265023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61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sz="1161"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381176" y="2580307"/>
            <a:ext cx="1410353" cy="280682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61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sz="1161"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381176" y="3560890"/>
            <a:ext cx="1410353" cy="265023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61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sz="1161"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381176" y="4605344"/>
            <a:ext cx="1410353" cy="280682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61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sz="1161"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381176" y="8170864"/>
            <a:ext cx="1410353" cy="265023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61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sz="1161"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84134" y="8076111"/>
            <a:ext cx="6689727" cy="5812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41066" y="434318"/>
            <a:ext cx="6581382" cy="46266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53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1853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555677" y="933686"/>
            <a:ext cx="3746647" cy="5053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059"/>
              </a:spcAft>
              <a:buNone/>
            </a:pPr>
            <a:r>
              <a:rPr lang="en" sz="1059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059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3877699" y="4886030"/>
            <a:ext cx="2678294" cy="245788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3817346" y="7343917"/>
            <a:ext cx="2799000" cy="2806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71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971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523518" y="9226052"/>
            <a:ext cx="3259324" cy="723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9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529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4338" y="8910995"/>
            <a:ext cx="6886676" cy="1056158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" name="Google Shape;331;p12"/>
          <p:cNvGrpSpPr/>
          <p:nvPr/>
        </p:nvGrpSpPr>
        <p:grpSpPr>
          <a:xfrm>
            <a:off x="84134" y="1371411"/>
            <a:ext cx="6689727" cy="5812"/>
            <a:chOff x="1890075" y="5241175"/>
            <a:chExt cx="4240556" cy="257700"/>
          </a:xfrm>
        </p:grpSpPr>
        <p:sp>
          <p:nvSpPr>
            <p:cNvPr id="332" name="Google Shape;332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333" name="Google Shape;333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334" name="Google Shape;334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335" name="Google Shape;335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grpSp>
        <p:nvGrpSpPr>
          <p:cNvPr id="336" name="Google Shape;336;p12"/>
          <p:cNvGrpSpPr/>
          <p:nvPr/>
        </p:nvGrpSpPr>
        <p:grpSpPr>
          <a:xfrm>
            <a:off x="84134" y="4474151"/>
            <a:ext cx="6689727" cy="5812"/>
            <a:chOff x="1890075" y="5241175"/>
            <a:chExt cx="4240556" cy="257700"/>
          </a:xfrm>
        </p:grpSpPr>
        <p:sp>
          <p:nvSpPr>
            <p:cNvPr id="337" name="Google Shape;33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338" name="Google Shape;33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339" name="Google Shape;33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340" name="Google Shape;34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sp>
        <p:nvSpPr>
          <p:cNvPr id="341" name="Google Shape;341;p12"/>
          <p:cNvSpPr/>
          <p:nvPr/>
        </p:nvSpPr>
        <p:spPr>
          <a:xfrm>
            <a:off x="381176" y="1526109"/>
            <a:ext cx="1410353" cy="265023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baseline="0" dirty="0">
                <a:solidFill>
                  <a:srgbClr val="000000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Overview </a:t>
            </a:r>
            <a:endParaRPr sz="1000" b="1" baseline="0" dirty="0">
              <a:solidFill>
                <a:srgbClr val="000000"/>
              </a:solidFill>
              <a:latin typeface="Open Sans ExtraBold" pitchFamily="2" charset="0"/>
              <a:ea typeface="Open Sans ExtraBold" pitchFamily="2" charset="0"/>
              <a:cs typeface="Open Sans ExtraBold" pitchFamily="2" charset="0"/>
              <a:sym typeface="Google Sans"/>
            </a:endParaRPr>
          </a:p>
        </p:txBody>
      </p:sp>
      <p:sp>
        <p:nvSpPr>
          <p:cNvPr id="342" name="Google Shape;342;p12"/>
          <p:cNvSpPr/>
          <p:nvPr/>
        </p:nvSpPr>
        <p:spPr>
          <a:xfrm>
            <a:off x="381176" y="2556051"/>
            <a:ext cx="1410353" cy="280682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baseline="0" dirty="0">
                <a:solidFill>
                  <a:srgbClr val="000000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Problem</a:t>
            </a:r>
            <a:endParaRPr sz="1000" b="1" baseline="0" dirty="0">
              <a:solidFill>
                <a:srgbClr val="000000"/>
              </a:solidFill>
              <a:latin typeface="Open Sans ExtraBold" pitchFamily="2" charset="0"/>
              <a:ea typeface="Open Sans ExtraBold" pitchFamily="2" charset="0"/>
              <a:cs typeface="Open Sans ExtraBold" pitchFamily="2" charset="0"/>
              <a:sym typeface="Google Sans"/>
            </a:endParaRPr>
          </a:p>
        </p:txBody>
      </p:sp>
      <p:sp>
        <p:nvSpPr>
          <p:cNvPr id="343" name="Google Shape;343;p12"/>
          <p:cNvSpPr/>
          <p:nvPr/>
        </p:nvSpPr>
        <p:spPr>
          <a:xfrm>
            <a:off x="381176" y="3610726"/>
            <a:ext cx="1410353" cy="265023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baseline="0" dirty="0">
                <a:solidFill>
                  <a:srgbClr val="000000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Solution</a:t>
            </a:r>
            <a:endParaRPr sz="1000" b="1" baseline="0" dirty="0">
              <a:solidFill>
                <a:srgbClr val="000000"/>
              </a:solidFill>
              <a:latin typeface="Open Sans ExtraBold" pitchFamily="2" charset="0"/>
              <a:ea typeface="Open Sans ExtraBold" pitchFamily="2" charset="0"/>
              <a:cs typeface="Open Sans ExtraBold" pitchFamily="2" charset="0"/>
              <a:sym typeface="Google Sans"/>
            </a:endParaRPr>
          </a:p>
        </p:txBody>
      </p:sp>
      <p:sp>
        <p:nvSpPr>
          <p:cNvPr id="344" name="Google Shape;344;p12"/>
          <p:cNvSpPr/>
          <p:nvPr/>
        </p:nvSpPr>
        <p:spPr>
          <a:xfrm>
            <a:off x="381176" y="4632633"/>
            <a:ext cx="1410353" cy="280682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baseline="0" dirty="0">
                <a:solidFill>
                  <a:srgbClr val="000000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Details </a:t>
            </a:r>
            <a:endParaRPr sz="1000" b="1" baseline="0" dirty="0">
              <a:solidFill>
                <a:srgbClr val="000000"/>
              </a:solidFill>
              <a:latin typeface="Open Sans ExtraBold" pitchFamily="2" charset="0"/>
              <a:ea typeface="Open Sans ExtraBold" pitchFamily="2" charset="0"/>
              <a:cs typeface="Open Sans ExtraBold" pitchFamily="2" charset="0"/>
              <a:sym typeface="Google Sans"/>
            </a:endParaRPr>
          </a:p>
        </p:txBody>
      </p:sp>
      <p:sp>
        <p:nvSpPr>
          <p:cNvPr id="345" name="Google Shape;345;p12"/>
          <p:cNvSpPr/>
          <p:nvPr/>
        </p:nvSpPr>
        <p:spPr>
          <a:xfrm>
            <a:off x="381176" y="7912399"/>
            <a:ext cx="1410353" cy="265023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0669" tIns="80669" rIns="80669" bIns="80669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0" baseline="0" dirty="0">
                <a:solidFill>
                  <a:srgbClr val="000000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Next Steps</a:t>
            </a:r>
            <a:endParaRPr sz="1000" b="1" i="0" baseline="0" dirty="0">
              <a:solidFill>
                <a:srgbClr val="000000"/>
              </a:solidFill>
              <a:latin typeface="Open Sans ExtraBold" pitchFamily="2" charset="0"/>
              <a:ea typeface="Open Sans ExtraBold" pitchFamily="2" charset="0"/>
              <a:cs typeface="Open Sans ExtraBold" pitchFamily="2" charset="0"/>
              <a:sym typeface="Google Sans"/>
            </a:endParaRPr>
          </a:p>
        </p:txBody>
      </p:sp>
      <p:grpSp>
        <p:nvGrpSpPr>
          <p:cNvPr id="346" name="Google Shape;346;p12"/>
          <p:cNvGrpSpPr/>
          <p:nvPr/>
        </p:nvGrpSpPr>
        <p:grpSpPr>
          <a:xfrm>
            <a:off x="84134" y="7763069"/>
            <a:ext cx="6689727" cy="5812"/>
            <a:chOff x="1890075" y="5241175"/>
            <a:chExt cx="4240556" cy="257700"/>
          </a:xfrm>
        </p:grpSpPr>
        <p:sp>
          <p:nvSpPr>
            <p:cNvPr id="347" name="Google Shape;347;p1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348" name="Google Shape;348;p1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349" name="Google Shape;349;p1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  <p:sp>
          <p:nvSpPr>
            <p:cNvPr id="350" name="Google Shape;350;p1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161">
                <a:solidFill>
                  <a:srgbClr val="595959"/>
                </a:solidFill>
              </a:endParaRPr>
            </a:p>
          </p:txBody>
        </p:sp>
      </p:grpSp>
      <p:sp>
        <p:nvSpPr>
          <p:cNvPr id="351" name="Google Shape;351;p12"/>
          <p:cNvSpPr>
            <a:spLocks noGrp="1"/>
          </p:cNvSpPr>
          <p:nvPr>
            <p:ph type="pic" idx="2" hasCustomPrompt="1"/>
          </p:nvPr>
        </p:nvSpPr>
        <p:spPr>
          <a:xfrm>
            <a:off x="3877699" y="4886030"/>
            <a:ext cx="2678294" cy="2457886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>
            <a:lvl1pPr>
              <a:defRPr baseline="0">
                <a:latin typeface="Open Sans Light" pitchFamily="2" charset="0"/>
                <a:ea typeface="Open Sans Light" pitchFamily="2" charset="0"/>
                <a:cs typeface="Open Sans Light" pitchFamily="2" charset="0"/>
              </a:defRPr>
            </a:lvl1pPr>
          </a:lstStyle>
          <a:p>
            <a:r>
              <a:rPr lang="en-FI" dirty="0"/>
              <a:t>Picture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33775" y="857085"/>
            <a:ext cx="6390529" cy="1102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33775" y="2219581"/>
            <a:ext cx="6390529" cy="6579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6354343" y="8981011"/>
            <a:ext cx="411618" cy="758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882">
                <a:solidFill>
                  <a:schemeClr val="dk2"/>
                </a:solidFill>
              </a:defRPr>
            </a:lvl1pPr>
            <a:lvl2pPr lvl="1" algn="r">
              <a:buNone/>
              <a:defRPr sz="882">
                <a:solidFill>
                  <a:schemeClr val="dk2"/>
                </a:solidFill>
              </a:defRPr>
            </a:lvl2pPr>
            <a:lvl3pPr lvl="2" algn="r">
              <a:buNone/>
              <a:defRPr sz="882">
                <a:solidFill>
                  <a:schemeClr val="dk2"/>
                </a:solidFill>
              </a:defRPr>
            </a:lvl3pPr>
            <a:lvl4pPr lvl="3" algn="r">
              <a:buNone/>
              <a:defRPr sz="882">
                <a:solidFill>
                  <a:schemeClr val="dk2"/>
                </a:solidFill>
              </a:defRPr>
            </a:lvl4pPr>
            <a:lvl5pPr lvl="4" algn="r">
              <a:buNone/>
              <a:defRPr sz="882">
                <a:solidFill>
                  <a:schemeClr val="dk2"/>
                </a:solidFill>
              </a:defRPr>
            </a:lvl5pPr>
            <a:lvl6pPr lvl="5" algn="r">
              <a:buNone/>
              <a:defRPr sz="882">
                <a:solidFill>
                  <a:schemeClr val="dk2"/>
                </a:solidFill>
              </a:defRPr>
            </a:lvl6pPr>
            <a:lvl7pPr lvl="6" algn="r">
              <a:buNone/>
              <a:defRPr sz="882">
                <a:solidFill>
                  <a:schemeClr val="dk2"/>
                </a:solidFill>
              </a:defRPr>
            </a:lvl7pPr>
            <a:lvl8pPr lvl="7" algn="r">
              <a:buNone/>
              <a:defRPr sz="882">
                <a:solidFill>
                  <a:schemeClr val="dk2"/>
                </a:solidFill>
              </a:defRPr>
            </a:lvl8pPr>
            <a:lvl9pPr lvl="8" algn="r">
              <a:buNone/>
              <a:defRPr sz="882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9" name="Google Shape;9;p1"/>
          <p:cNvSpPr txBox="1"/>
          <p:nvPr/>
        </p:nvSpPr>
        <p:spPr>
          <a:xfrm>
            <a:off x="2865309" y="1177263"/>
            <a:ext cx="3969000" cy="341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61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33775" y="857085"/>
            <a:ext cx="6390529" cy="1102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33775" y="2219581"/>
            <a:ext cx="6390529" cy="6579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6354343" y="8981011"/>
            <a:ext cx="411618" cy="7581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882">
                <a:solidFill>
                  <a:schemeClr val="dk2"/>
                </a:solidFill>
              </a:defRPr>
            </a:lvl1pPr>
            <a:lvl2pPr lvl="1" algn="r">
              <a:buNone/>
              <a:defRPr sz="882">
                <a:solidFill>
                  <a:schemeClr val="dk2"/>
                </a:solidFill>
              </a:defRPr>
            </a:lvl2pPr>
            <a:lvl3pPr lvl="2" algn="r">
              <a:buNone/>
              <a:defRPr sz="882">
                <a:solidFill>
                  <a:schemeClr val="dk2"/>
                </a:solidFill>
              </a:defRPr>
            </a:lvl3pPr>
            <a:lvl4pPr lvl="3" algn="r">
              <a:buNone/>
              <a:defRPr sz="882">
                <a:solidFill>
                  <a:schemeClr val="dk2"/>
                </a:solidFill>
              </a:defRPr>
            </a:lvl4pPr>
            <a:lvl5pPr lvl="4" algn="r">
              <a:buNone/>
              <a:defRPr sz="882">
                <a:solidFill>
                  <a:schemeClr val="dk2"/>
                </a:solidFill>
              </a:defRPr>
            </a:lvl5pPr>
            <a:lvl6pPr lvl="5" algn="r">
              <a:buNone/>
              <a:defRPr sz="882">
                <a:solidFill>
                  <a:schemeClr val="dk2"/>
                </a:solidFill>
              </a:defRPr>
            </a:lvl6pPr>
            <a:lvl7pPr lvl="6" algn="r">
              <a:buNone/>
              <a:defRPr sz="882">
                <a:solidFill>
                  <a:schemeClr val="dk2"/>
                </a:solidFill>
              </a:defRPr>
            </a:lvl7pPr>
            <a:lvl8pPr lvl="7" algn="r">
              <a:buNone/>
              <a:defRPr sz="882">
                <a:solidFill>
                  <a:schemeClr val="dk2"/>
                </a:solidFill>
              </a:defRPr>
            </a:lvl8pPr>
            <a:lvl9pPr lvl="8" algn="r">
              <a:buNone/>
              <a:defRPr sz="882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95" name="Google Shape;195;p8"/>
          <p:cNvSpPr txBox="1"/>
          <p:nvPr/>
        </p:nvSpPr>
        <p:spPr>
          <a:xfrm>
            <a:off x="2865309" y="1177263"/>
            <a:ext cx="3969000" cy="341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61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35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87;p8">
            <a:extLst>
              <a:ext uri="{FF2B5EF4-FFF2-40B4-BE49-F238E27FC236}">
                <a16:creationId xmlns:a16="http://schemas.microsoft.com/office/drawing/2014/main" id="{171698DE-5BF7-E45B-AC13-64EC29764FAD}"/>
              </a:ext>
            </a:extLst>
          </p:cNvPr>
          <p:cNvSpPr txBox="1"/>
          <p:nvPr/>
        </p:nvSpPr>
        <p:spPr>
          <a:xfrm>
            <a:off x="141066" y="367237"/>
            <a:ext cx="6581382" cy="455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algn="ctr">
              <a:lnSpc>
                <a:spcPct val="95000"/>
              </a:lnSpc>
              <a:buClr>
                <a:schemeClr val="dk1"/>
              </a:buClr>
              <a:buSzPts val="1100"/>
            </a:pPr>
            <a:r>
              <a:rPr lang="en" sz="2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 SemiBold"/>
              </a:rPr>
              <a:t>Employee Retention Project</a:t>
            </a:r>
            <a:endParaRPr sz="2000" b="1" dirty="0">
              <a:latin typeface="Open Sans ExtraBold" pitchFamily="2" charset="0"/>
              <a:ea typeface="Open Sans ExtraBold" pitchFamily="2" charset="0"/>
              <a:cs typeface="Open Sans ExtraBold" pitchFamily="2" charset="0"/>
              <a:sym typeface="Google Sans"/>
            </a:endParaRPr>
          </a:p>
        </p:txBody>
      </p:sp>
      <p:sp>
        <p:nvSpPr>
          <p:cNvPr id="6" name="Google Shape;188;p8">
            <a:extLst>
              <a:ext uri="{FF2B5EF4-FFF2-40B4-BE49-F238E27FC236}">
                <a16:creationId xmlns:a16="http://schemas.microsoft.com/office/drawing/2014/main" id="{502AC9E1-D331-3EEB-0594-C0E416544CB9}"/>
              </a:ext>
            </a:extLst>
          </p:cNvPr>
          <p:cNvSpPr txBox="1"/>
          <p:nvPr/>
        </p:nvSpPr>
        <p:spPr>
          <a:xfrm>
            <a:off x="795073" y="690219"/>
            <a:ext cx="5267854" cy="480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algn="ctr">
              <a:lnSpc>
                <a:spcPct val="115000"/>
              </a:lnSpc>
              <a:spcAft>
                <a:spcPts val="1059"/>
              </a:spcAft>
            </a:pPr>
            <a:r>
              <a:rPr lang="en" sz="1000" dirty="0">
                <a:latin typeface="Open Sans Light" pitchFamily="2" charset="0"/>
                <a:ea typeface="Open Sans Light" pitchFamily="2" charset="0"/>
                <a:cs typeface="Open Sans Light" pitchFamily="2" charset="0"/>
                <a:sym typeface="PT Sans Narrow"/>
              </a:rPr>
              <a:t>Executive summary for Salifort Motors senior leadership by the data team</a:t>
            </a:r>
            <a:endParaRPr sz="1000" dirty="0">
              <a:latin typeface="Open Sans Light" pitchFamily="2" charset="0"/>
              <a:ea typeface="Open Sans Light" pitchFamily="2" charset="0"/>
              <a:cs typeface="Open Sans Light" pitchFamily="2" charset="0"/>
              <a:sym typeface="PT Sans Narrow"/>
            </a:endParaRPr>
          </a:p>
        </p:txBody>
      </p:sp>
      <p:sp>
        <p:nvSpPr>
          <p:cNvPr id="7" name="Google Shape;189;p8">
            <a:extLst>
              <a:ext uri="{FF2B5EF4-FFF2-40B4-BE49-F238E27FC236}">
                <a16:creationId xmlns:a16="http://schemas.microsoft.com/office/drawing/2014/main" id="{6D9E148B-E598-237B-3310-A8A608D02A5C}"/>
              </a:ext>
            </a:extLst>
          </p:cNvPr>
          <p:cNvSpPr txBox="1"/>
          <p:nvPr/>
        </p:nvSpPr>
        <p:spPr>
          <a:xfrm>
            <a:off x="1914066" y="1427178"/>
            <a:ext cx="4687031" cy="1240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GB" sz="1000" b="1" dirty="0">
                <a:solidFill>
                  <a:srgbClr val="212529"/>
                </a:solidFill>
                <a:highlight>
                  <a:srgbClr val="FFFFFF"/>
                </a:highlight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Salifort Motors senior leadership has asked the data team to analyze the survey data collected by the HR department and provide recommendations for how to increase employee retention.</a:t>
            </a:r>
            <a:r>
              <a:rPr lang="en-GB" sz="1000" dirty="0">
                <a:solidFill>
                  <a:srgbClr val="212529"/>
                </a:solidFill>
                <a:highlight>
                  <a:srgbClr val="FFFFFF"/>
                </a:highlight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A successful outcome will help the company to increase retention and job satisfaction for current employees, and save money and time in recruiting and training new employees.</a:t>
            </a:r>
            <a:endParaRPr lang="en-GB" sz="1000" dirty="0">
              <a:solidFill>
                <a:schemeClr val="dk1"/>
              </a:solidFill>
              <a:latin typeface="Open Sans Light" pitchFamily="2" charset="0"/>
              <a:ea typeface="Open Sans Light" pitchFamily="2" charset="0"/>
              <a:cs typeface="Open Sans Light" pitchFamily="2" charset="0"/>
              <a:sym typeface="Google Sans"/>
            </a:endParaRPr>
          </a:p>
          <a:p>
            <a:pPr>
              <a:buClr>
                <a:schemeClr val="dk1"/>
              </a:buClr>
              <a:buSzPts val="1100"/>
            </a:pPr>
            <a:endParaRPr sz="1000" dirty="0">
              <a:solidFill>
                <a:schemeClr val="dk1"/>
              </a:solidFill>
              <a:latin typeface="Open Sans Light" pitchFamily="2" charset="0"/>
              <a:ea typeface="Open Sans Light" pitchFamily="2" charset="0"/>
              <a:cs typeface="Open Sans Light" pitchFamily="2" charset="0"/>
              <a:sym typeface="Roboto"/>
            </a:endParaRPr>
          </a:p>
        </p:txBody>
      </p:sp>
      <p:sp>
        <p:nvSpPr>
          <p:cNvPr id="8" name="Google Shape;191;p8">
            <a:extLst>
              <a:ext uri="{FF2B5EF4-FFF2-40B4-BE49-F238E27FC236}">
                <a16:creationId xmlns:a16="http://schemas.microsoft.com/office/drawing/2014/main" id="{6C9D309A-02A4-AFE6-3EFE-593EE57B6238}"/>
              </a:ext>
            </a:extLst>
          </p:cNvPr>
          <p:cNvSpPr txBox="1"/>
          <p:nvPr/>
        </p:nvSpPr>
        <p:spPr>
          <a:xfrm>
            <a:off x="1914066" y="2459466"/>
            <a:ext cx="4687031" cy="108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Salifort Motors currently has a high employee turnover rate (16.6%), suggesting that a large proportion of its employees may be dissatisfied with their jobs.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This high turnover rate not only hinders the company’s efforts to establish a thriving work culture but also poses potential adverse effects on employee productivity and well-being. Further, it is costly in a financial sense.</a:t>
            </a:r>
            <a:endParaRPr sz="1000" dirty="0">
              <a:latin typeface="Open Sans Light" pitchFamily="2" charset="0"/>
              <a:ea typeface="Open Sans Light" pitchFamily="2" charset="0"/>
              <a:cs typeface="Open Sans Light" pitchFamily="2" charset="0"/>
              <a:sym typeface="Google Sans"/>
            </a:endParaRPr>
          </a:p>
        </p:txBody>
      </p:sp>
      <p:sp>
        <p:nvSpPr>
          <p:cNvPr id="9" name="Google Shape;192;p8">
            <a:extLst>
              <a:ext uri="{FF2B5EF4-FFF2-40B4-BE49-F238E27FC236}">
                <a16:creationId xmlns:a16="http://schemas.microsoft.com/office/drawing/2014/main" id="{6E5C68F8-AE95-DA1A-1E77-738EBD285F6C}"/>
              </a:ext>
            </a:extLst>
          </p:cNvPr>
          <p:cNvSpPr txBox="1"/>
          <p:nvPr/>
        </p:nvSpPr>
        <p:spPr>
          <a:xfrm>
            <a:off x="1914066" y="3519285"/>
            <a:ext cx="4687031" cy="932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000" b="1" dirty="0">
                <a:solidFill>
                  <a:schemeClr val="dk1"/>
                </a:solidFill>
                <a:highlight>
                  <a:schemeClr val="lt1"/>
                </a:highlight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Analyze the survey data with visualizations and build various predictive machine learning models to help the company to increase employee retention. </a:t>
            </a:r>
            <a:r>
              <a:rPr lang="en" sz="1000" dirty="0">
                <a:solidFill>
                  <a:srgbClr val="1F1F1F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The analysis revealed the main factors influencing employee departure, and the highest performing model exhibited an exceptional accuracy in identifying employees likely to leave the company.</a:t>
            </a:r>
            <a:endParaRPr sz="1000" dirty="0">
              <a:latin typeface="Open Sans Light" pitchFamily="2" charset="0"/>
              <a:ea typeface="Open Sans Light" pitchFamily="2" charset="0"/>
              <a:cs typeface="Open Sans Light" pitchFamily="2" charset="0"/>
              <a:sym typeface="Google Sans"/>
            </a:endParaRPr>
          </a:p>
        </p:txBody>
      </p:sp>
      <p:sp>
        <p:nvSpPr>
          <p:cNvPr id="10" name="Google Shape;190;p8">
            <a:extLst>
              <a:ext uri="{FF2B5EF4-FFF2-40B4-BE49-F238E27FC236}">
                <a16:creationId xmlns:a16="http://schemas.microsoft.com/office/drawing/2014/main" id="{F54200AA-0DBE-03BB-4230-DA080A99144F}"/>
              </a:ext>
            </a:extLst>
          </p:cNvPr>
          <p:cNvSpPr txBox="1"/>
          <p:nvPr/>
        </p:nvSpPr>
        <p:spPr>
          <a:xfrm>
            <a:off x="295853" y="4980898"/>
            <a:ext cx="3301366" cy="28559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360000" indent="-263352">
              <a:spcAft>
                <a:spcPts val="10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The analysis identified </a:t>
            </a: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high workloads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, </a:t>
            </a: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limited career advancement opportunities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, and </a:t>
            </a: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burnout among high performers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as the three main factors behind employees leaving the company.</a:t>
            </a:r>
          </a:p>
          <a:p>
            <a:pPr marL="360000" indent="-263352">
              <a:spcAft>
                <a:spcPts val="10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In the model comparison, </a:t>
            </a: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XGBoost v2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outperformed others, achieving an outstanding </a:t>
            </a: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recall rate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of </a:t>
            </a: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93.5%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on the test data in identifying leaving employees.</a:t>
            </a:r>
          </a:p>
          <a:p>
            <a:pPr marL="360000" indent="-263352">
              <a:spcAft>
                <a:spcPts val="10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Workload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(engineered), </a:t>
            </a: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tenure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, </a:t>
            </a: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evaluation_score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, and </a:t>
            </a: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satisfaction_level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were the four most important features for the model. Surprisingly, </a:t>
            </a:r>
            <a:r>
              <a:rPr lang="en-GB" sz="1000" i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promoted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and </a:t>
            </a:r>
            <a:r>
              <a:rPr lang="en-GB" sz="1000" i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overtime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(engineered) were consistently among the least important features for all models.</a:t>
            </a:r>
            <a:endParaRPr lang="en-GB" sz="1000" b="1" dirty="0">
              <a:solidFill>
                <a:schemeClr val="dk1"/>
              </a:solidFill>
              <a:latin typeface="Open Sans ExtraBold" pitchFamily="2" charset="0"/>
              <a:ea typeface="Open Sans ExtraBold" pitchFamily="2" charset="0"/>
              <a:cs typeface="Open Sans ExtraBold" pitchFamily="2" charset="0"/>
              <a:sym typeface="Google Sans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5741175-FB30-8062-4875-EDE66EA36AA9}"/>
              </a:ext>
            </a:extLst>
          </p:cNvPr>
          <p:cNvGrpSpPr/>
          <p:nvPr/>
        </p:nvGrpSpPr>
        <p:grpSpPr>
          <a:xfrm>
            <a:off x="3843537" y="5077187"/>
            <a:ext cx="2709114" cy="478884"/>
            <a:chOff x="3557638" y="5085895"/>
            <a:chExt cx="3125644" cy="55251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55F01FB-CEB7-3EB9-17EF-53585546F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57638" y="5085895"/>
              <a:ext cx="3125644" cy="552513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1BAD256-9BDA-E690-0B27-5406F5F103DE}"/>
                </a:ext>
              </a:extLst>
            </p:cNvPr>
            <p:cNvSpPr/>
            <p:nvPr/>
          </p:nvSpPr>
          <p:spPr>
            <a:xfrm>
              <a:off x="5718264" y="5086857"/>
              <a:ext cx="454328" cy="53145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FI" sz="1161"/>
            </a:p>
          </p:txBody>
        </p:sp>
      </p:grpSp>
      <p:pic>
        <p:nvPicPr>
          <p:cNvPr id="12" name="Picture 11" descr="A graph of a bar chart&#10;&#10;Description automatically generated with medium confidence">
            <a:extLst>
              <a:ext uri="{FF2B5EF4-FFF2-40B4-BE49-F238E27FC236}">
                <a16:creationId xmlns:a16="http://schemas.microsoft.com/office/drawing/2014/main" id="{77FC2F4F-5B99-45E6-8BFB-5BB8587300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0801" y="6075587"/>
            <a:ext cx="2794585" cy="1553334"/>
          </a:xfrm>
          <a:prstGeom prst="rect">
            <a:avLst/>
          </a:prstGeom>
        </p:spPr>
      </p:pic>
      <p:sp>
        <p:nvSpPr>
          <p:cNvPr id="4" name="Google Shape;190;p8">
            <a:extLst>
              <a:ext uri="{FF2B5EF4-FFF2-40B4-BE49-F238E27FC236}">
                <a16:creationId xmlns:a16="http://schemas.microsoft.com/office/drawing/2014/main" id="{E854B6BE-716B-2965-761F-E8F1CE187BAC}"/>
              </a:ext>
            </a:extLst>
          </p:cNvPr>
          <p:cNvSpPr txBox="1"/>
          <p:nvPr/>
        </p:nvSpPr>
        <p:spPr>
          <a:xfrm>
            <a:off x="295853" y="8244236"/>
            <a:ext cx="6256798" cy="165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0669" tIns="80669" rIns="80669" bIns="80669" anchor="t" anchorCtr="0">
            <a:spAutoFit/>
          </a:bodyPr>
          <a:lstStyle/>
          <a:p>
            <a:pPr marL="360000" indent="-263352">
              <a:spcAft>
                <a:spcPts val="10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Recommendations. 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(1) Distribute projects equitably to reduce excessive workloads.                  (2) Implement structured promotion plans to identify and support high performers. (3) Foster a culture of employee well-being and appreciation through flexible work arrangements, stress management programs, and meaningful recognition. (4) Deploy the </a:t>
            </a:r>
            <a:r>
              <a:rPr lang="en-GB" sz="1000" i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XGBoost v2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model to identify employees at risk of leaving and implement preventative measures.</a:t>
            </a:r>
          </a:p>
          <a:p>
            <a:pPr marL="360000" indent="-263352">
              <a:spcAft>
                <a:spcPts val="1000"/>
              </a:spcAft>
              <a:buClr>
                <a:schemeClr val="dk1"/>
              </a:buClr>
              <a:buSzPts val="1100"/>
              <a:buFont typeface="Google Sans"/>
              <a:buChar char="●"/>
            </a:pPr>
            <a:r>
              <a:rPr lang="en-GB" sz="1000" b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Improvements.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The performance of the </a:t>
            </a:r>
            <a:r>
              <a:rPr lang="en-GB" sz="1000" i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XGBoost v2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model could be potentially improved by     (1) collecting more data, such as office location in future surveys and (2) optimizing the model’s decision threshold to attain the highest possible </a:t>
            </a:r>
            <a:r>
              <a:rPr lang="en-GB" sz="1000" i="1" dirty="0">
                <a:solidFill>
                  <a:schemeClr val="dk1"/>
                </a:solidFill>
                <a:latin typeface="Open Sans ExtraBold" pitchFamily="2" charset="0"/>
                <a:ea typeface="Open Sans ExtraBold" pitchFamily="2" charset="0"/>
                <a:cs typeface="Open Sans ExtraBold" pitchFamily="2" charset="0"/>
                <a:sym typeface="Google Sans"/>
              </a:rPr>
              <a:t>recall</a:t>
            </a:r>
            <a:r>
              <a:rPr lang="en-GB" sz="1000" dirty="0">
                <a:solidFill>
                  <a:schemeClr val="dk1"/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  <a:sym typeface="Google Sans"/>
              </a:rPr>
              <a:t> score.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7138</TotalTime>
  <Words>400</Words>
  <Application>Microsoft Macintosh PowerPoint</Application>
  <PresentationFormat>A4 Paper (210x297 mm)</PresentationFormat>
  <Paragraphs>10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4" baseType="lpstr">
      <vt:lpstr>Open Sans ExtraBold</vt:lpstr>
      <vt:lpstr>Arial</vt:lpstr>
      <vt:lpstr>Google Sans</vt:lpstr>
      <vt:lpstr>Roboto</vt:lpstr>
      <vt:lpstr>Work Sans</vt:lpstr>
      <vt:lpstr>Open Sans Light</vt:lpstr>
      <vt:lpstr>Lato</vt:lpstr>
      <vt:lpstr>Google Sans SemiBold</vt:lpstr>
      <vt:lpstr>Calibri</vt:lpstr>
      <vt:lpstr>PT Sans Narrow</vt:lpstr>
      <vt:lpstr>Open Sans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Laine Markku</cp:lastModifiedBy>
  <cp:revision>50</cp:revision>
  <cp:lastPrinted>2023-12-19T11:44:02Z</cp:lastPrinted>
  <dcterms:modified xsi:type="dcterms:W3CDTF">2023-12-19T11:44:10Z</dcterms:modified>
</cp:coreProperties>
</file>